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341" r:id="rId2"/>
    <p:sldId id="358" r:id="rId3"/>
    <p:sldId id="359" r:id="rId4"/>
    <p:sldId id="330" r:id="rId5"/>
    <p:sldId id="360" r:id="rId6"/>
    <p:sldId id="302" r:id="rId7"/>
    <p:sldId id="308" r:id="rId8"/>
    <p:sldId id="361" r:id="rId9"/>
    <p:sldId id="366" r:id="rId10"/>
    <p:sldId id="367" r:id="rId11"/>
    <p:sldId id="340" r:id="rId12"/>
    <p:sldId id="351" r:id="rId13"/>
    <p:sldId id="344" r:id="rId14"/>
    <p:sldId id="363" r:id="rId15"/>
    <p:sldId id="364" r:id="rId16"/>
    <p:sldId id="368" r:id="rId17"/>
    <p:sldId id="369" r:id="rId18"/>
    <p:sldId id="349" r:id="rId19"/>
    <p:sldId id="347" r:id="rId20"/>
    <p:sldId id="357" r:id="rId21"/>
    <p:sldId id="3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clrMru>
    <a:srgbClr val="FF2C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2" autoAdjust="0"/>
    <p:restoredTop sz="94660"/>
  </p:normalViewPr>
  <p:slideViewPr>
    <p:cSldViewPr snapToGrid="0" snapToObjects="1">
      <p:cViewPr>
        <p:scale>
          <a:sx n="100" d="100"/>
          <a:sy n="100" d="100"/>
        </p:scale>
        <p:origin x="-112" y="15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264" y="19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306714-F9DD-2848-AF5D-4D4EF4AEA3D7}" type="datetimeFigureOut">
              <a:rPr lang="en-US" smtClean="0"/>
              <a:t>21/07/13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D0DEA0-5923-F44C-876F-0569F38AFEFA}" type="slidenum">
              <a:rPr lang="en-US" smtClean="0"/>
              <a:t>‹#›</a:t>
            </a:fld>
            <a:endParaRPr lang="en-US"/>
          </a:p>
        </p:txBody>
      </p:sp>
    </p:spTree>
    <p:extLst>
      <p:ext uri="{BB962C8B-B14F-4D97-AF65-F5344CB8AC3E}">
        <p14:creationId xmlns:p14="http://schemas.microsoft.com/office/powerpoint/2010/main" val="995830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89115-D3D6-764A-AD2E-F865F275A6A7}" type="datetimeFigureOut">
              <a:rPr lang="en-US" smtClean="0"/>
              <a:t>21/07/13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6588C-C7A8-B74E-85C3-FEC73FA5521A}" type="slidenum">
              <a:rPr lang="en-US" smtClean="0"/>
              <a:t>‹#›</a:t>
            </a:fld>
            <a:endParaRPr lang="en-US"/>
          </a:p>
        </p:txBody>
      </p:sp>
    </p:spTree>
    <p:extLst>
      <p:ext uri="{BB962C8B-B14F-4D97-AF65-F5344CB8AC3E}">
        <p14:creationId xmlns:p14="http://schemas.microsoft.com/office/powerpoint/2010/main" val="13484386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1</a:t>
            </a:fld>
            <a:endParaRPr lang="en-US"/>
          </a:p>
        </p:txBody>
      </p:sp>
    </p:spTree>
    <p:extLst>
      <p:ext uri="{BB962C8B-B14F-4D97-AF65-F5344CB8AC3E}">
        <p14:creationId xmlns:p14="http://schemas.microsoft.com/office/powerpoint/2010/main" val="222093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9F6588C-C7A8-B74E-85C3-FEC73FA5521A}" type="slidenum">
              <a:rPr lang="en-US" smtClean="0"/>
              <a:t>10</a:t>
            </a:fld>
            <a:endParaRPr lang="en-US" dirty="0"/>
          </a:p>
        </p:txBody>
      </p:sp>
    </p:spTree>
    <p:extLst>
      <p:ext uri="{BB962C8B-B14F-4D97-AF65-F5344CB8AC3E}">
        <p14:creationId xmlns:p14="http://schemas.microsoft.com/office/powerpoint/2010/main" val="16825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11</a:t>
            </a:fld>
            <a:endParaRPr lang="en-US"/>
          </a:p>
        </p:txBody>
      </p:sp>
    </p:spTree>
    <p:extLst>
      <p:ext uri="{BB962C8B-B14F-4D97-AF65-F5344CB8AC3E}">
        <p14:creationId xmlns:p14="http://schemas.microsoft.com/office/powerpoint/2010/main" val="55680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12</a:t>
            </a:fld>
            <a:endParaRPr lang="en-US"/>
          </a:p>
        </p:txBody>
      </p:sp>
    </p:spTree>
    <p:extLst>
      <p:ext uri="{BB962C8B-B14F-4D97-AF65-F5344CB8AC3E}">
        <p14:creationId xmlns:p14="http://schemas.microsoft.com/office/powerpoint/2010/main" val="261692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dirty="0" smtClean="0"/>
          </a:p>
        </p:txBody>
      </p:sp>
      <p:sp>
        <p:nvSpPr>
          <p:cNvPr id="4" name="Slide Number Placeholder 3"/>
          <p:cNvSpPr>
            <a:spLocks noGrp="1"/>
          </p:cNvSpPr>
          <p:nvPr>
            <p:ph type="sldNum" sz="quarter" idx="10"/>
          </p:nvPr>
        </p:nvSpPr>
        <p:spPr/>
        <p:txBody>
          <a:bodyPr/>
          <a:lstStyle/>
          <a:p>
            <a:fld id="{19F6588C-C7A8-B74E-85C3-FEC73FA5521A}" type="slidenum">
              <a:rPr lang="en-US" smtClean="0"/>
              <a:t>13</a:t>
            </a:fld>
            <a:endParaRPr lang="en-US"/>
          </a:p>
        </p:txBody>
      </p:sp>
    </p:spTree>
    <p:extLst>
      <p:ext uri="{BB962C8B-B14F-4D97-AF65-F5344CB8AC3E}">
        <p14:creationId xmlns:p14="http://schemas.microsoft.com/office/powerpoint/2010/main" val="402995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0A068-7766-2D48-B658-A5129A1B1612}" type="slidenum">
              <a:rPr lang="en-US"/>
              <a:pPr/>
              <a:t>14</a:t>
            </a:fld>
            <a:endParaRPr lang="en-US"/>
          </a:p>
        </p:txBody>
      </p:sp>
      <p:sp>
        <p:nvSpPr>
          <p:cNvPr id="394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424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8B932-0BA0-BD48-9B5D-4A499E82171E}" type="slidenum">
              <a:rPr lang="en-US"/>
              <a:pPr/>
              <a:t>15</a:t>
            </a:fld>
            <a:endParaRPr lang="en-US"/>
          </a:p>
        </p:txBody>
      </p:sp>
      <p:sp>
        <p:nvSpPr>
          <p:cNvPr id="485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5379"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16</a:t>
            </a:fld>
            <a:endParaRPr lang="en-US"/>
          </a:p>
        </p:txBody>
      </p:sp>
    </p:spTree>
    <p:extLst>
      <p:ext uri="{BB962C8B-B14F-4D97-AF65-F5344CB8AC3E}">
        <p14:creationId xmlns:p14="http://schemas.microsoft.com/office/powerpoint/2010/main" val="1874008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17</a:t>
            </a:fld>
            <a:endParaRPr lang="en-US"/>
          </a:p>
        </p:txBody>
      </p:sp>
    </p:spTree>
    <p:extLst>
      <p:ext uri="{BB962C8B-B14F-4D97-AF65-F5344CB8AC3E}">
        <p14:creationId xmlns:p14="http://schemas.microsoft.com/office/powerpoint/2010/main" val="3093159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18</a:t>
            </a:fld>
            <a:endParaRPr lang="en-US"/>
          </a:p>
        </p:txBody>
      </p:sp>
    </p:spTree>
    <p:extLst>
      <p:ext uri="{BB962C8B-B14F-4D97-AF65-F5344CB8AC3E}">
        <p14:creationId xmlns:p14="http://schemas.microsoft.com/office/powerpoint/2010/main" val="133132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19</a:t>
            </a:fld>
            <a:endParaRPr lang="en-US"/>
          </a:p>
        </p:txBody>
      </p:sp>
    </p:spTree>
    <p:extLst>
      <p:ext uri="{BB962C8B-B14F-4D97-AF65-F5344CB8AC3E}">
        <p14:creationId xmlns:p14="http://schemas.microsoft.com/office/powerpoint/2010/main" val="277581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2</a:t>
            </a:fld>
            <a:endParaRPr lang="en-US"/>
          </a:p>
        </p:txBody>
      </p:sp>
    </p:spTree>
    <p:extLst>
      <p:ext uri="{BB962C8B-B14F-4D97-AF65-F5344CB8AC3E}">
        <p14:creationId xmlns:p14="http://schemas.microsoft.com/office/powerpoint/2010/main" val="323678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20</a:t>
            </a:fld>
            <a:endParaRPr lang="en-US"/>
          </a:p>
        </p:txBody>
      </p:sp>
    </p:spTree>
    <p:extLst>
      <p:ext uri="{BB962C8B-B14F-4D97-AF65-F5344CB8AC3E}">
        <p14:creationId xmlns:p14="http://schemas.microsoft.com/office/powerpoint/2010/main" val="248710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9F6588C-C7A8-B74E-85C3-FEC73FA5521A}" type="slidenum">
              <a:rPr lang="en-US" smtClean="0"/>
              <a:t>21</a:t>
            </a:fld>
            <a:endParaRPr lang="en-US" dirty="0"/>
          </a:p>
        </p:txBody>
      </p:sp>
    </p:spTree>
    <p:extLst>
      <p:ext uri="{BB962C8B-B14F-4D97-AF65-F5344CB8AC3E}">
        <p14:creationId xmlns:p14="http://schemas.microsoft.com/office/powerpoint/2010/main" val="377857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000" baseline="0" dirty="0" smtClean="0"/>
          </a:p>
        </p:txBody>
      </p:sp>
      <p:sp>
        <p:nvSpPr>
          <p:cNvPr id="4" name="Slide Number Placeholder 3"/>
          <p:cNvSpPr>
            <a:spLocks noGrp="1"/>
          </p:cNvSpPr>
          <p:nvPr>
            <p:ph type="sldNum" sz="quarter" idx="10"/>
          </p:nvPr>
        </p:nvSpPr>
        <p:spPr/>
        <p:txBody>
          <a:bodyPr/>
          <a:lstStyle/>
          <a:p>
            <a:fld id="{19F6588C-C7A8-B74E-85C3-FEC73FA5521A}" type="slidenum">
              <a:rPr lang="en-US" smtClean="0"/>
              <a:t>3</a:t>
            </a:fld>
            <a:endParaRPr lang="en-US" dirty="0"/>
          </a:p>
        </p:txBody>
      </p:sp>
    </p:spTree>
    <p:extLst>
      <p:ext uri="{BB962C8B-B14F-4D97-AF65-F5344CB8AC3E}">
        <p14:creationId xmlns:p14="http://schemas.microsoft.com/office/powerpoint/2010/main" val="2347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4</a:t>
            </a:fld>
            <a:endParaRPr lang="en-US"/>
          </a:p>
        </p:txBody>
      </p:sp>
    </p:spTree>
    <p:extLst>
      <p:ext uri="{BB962C8B-B14F-4D97-AF65-F5344CB8AC3E}">
        <p14:creationId xmlns:p14="http://schemas.microsoft.com/office/powerpoint/2010/main" val="348267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5</a:t>
            </a:fld>
            <a:endParaRPr lang="en-US" dirty="0"/>
          </a:p>
        </p:txBody>
      </p:sp>
    </p:spTree>
    <p:extLst>
      <p:ext uri="{BB962C8B-B14F-4D97-AF65-F5344CB8AC3E}">
        <p14:creationId xmlns:p14="http://schemas.microsoft.com/office/powerpoint/2010/main" val="91596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5F69E-52B1-8842-A1B6-0083ED7274B9}" type="slidenum">
              <a:rPr lang="en-US"/>
              <a:pPr/>
              <a:t>6</a:t>
            </a:fld>
            <a:endParaRPr lang="en-US"/>
          </a:p>
        </p:txBody>
      </p:sp>
      <p:sp>
        <p:nvSpPr>
          <p:cNvPr id="367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748CC-A259-A445-89DF-BC7DBCFAEF13}" type="slidenum">
              <a:rPr lang="en-US"/>
              <a:pPr/>
              <a:t>7</a:t>
            </a:fld>
            <a:endParaRPr lang="en-US"/>
          </a:p>
        </p:txBody>
      </p:sp>
      <p:sp>
        <p:nvSpPr>
          <p:cNvPr id="550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0915" name="Rectangle 3"/>
          <p:cNvSpPr>
            <a:spLocks noGrp="1" noChangeArrowheads="1"/>
          </p:cNvSpPr>
          <p:nvPr>
            <p:ph type="body" idx="1"/>
          </p:nvPr>
        </p:nvSpPr>
        <p:spPr>
          <a:xfrm>
            <a:off x="914508" y="4344135"/>
            <a:ext cx="5028986" cy="4114800"/>
          </a:xfrm>
        </p:spPr>
        <p:txBody>
          <a:bodyPr/>
          <a:lstStyle/>
          <a:p>
            <a:pPr>
              <a:buFontTx/>
              <a:buNone/>
            </a:pPr>
            <a:endParaRPr lang="en-AU"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9F6588C-C7A8-B74E-85C3-FEC73FA5521A}" type="slidenum">
              <a:rPr lang="en-US" smtClean="0"/>
              <a:t>8</a:t>
            </a:fld>
            <a:endParaRPr lang="en-US" dirty="0"/>
          </a:p>
        </p:txBody>
      </p:sp>
    </p:spTree>
    <p:extLst>
      <p:ext uri="{BB962C8B-B14F-4D97-AF65-F5344CB8AC3E}">
        <p14:creationId xmlns:p14="http://schemas.microsoft.com/office/powerpoint/2010/main" val="421387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68710-3470-AA44-840A-EA05460B5544}" type="slidenum">
              <a:rPr lang="en-US"/>
              <a:pPr/>
              <a:t>9</a:t>
            </a:fld>
            <a:endParaRPr lang="en-US" dirty="0"/>
          </a:p>
        </p:txBody>
      </p:sp>
      <p:sp>
        <p:nvSpPr>
          <p:cNvPr id="387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7075" name="Rectangle 3"/>
          <p:cNvSpPr>
            <a:spLocks noGrp="1" noChangeArrowheads="1"/>
          </p:cNvSpPr>
          <p:nvPr>
            <p:ph type="body" idx="1"/>
          </p:nvPr>
        </p:nvSpPr>
        <p:spPr/>
        <p:txBody>
          <a:bodyPr/>
          <a:lstStyle/>
          <a:p>
            <a:pPr>
              <a:buFontTx/>
              <a:buNone/>
            </a:pP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47970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AU"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583488" cy="1143000"/>
          </a:xfrm>
        </p:spPr>
        <p:txBody>
          <a:bodyPr/>
          <a:lstStyle/>
          <a:p>
            <a:r>
              <a:rPr lang="en-AU"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cxnSp>
        <p:nvCxnSpPr>
          <p:cNvPr id="15" name="Straight Connector 14"/>
          <p:cNvCxnSpPr/>
          <p:nvPr userDrawn="1"/>
        </p:nvCxnSpPr>
        <p:spPr>
          <a:xfrm>
            <a:off x="0" y="6126163"/>
            <a:ext cx="9144000" cy="19626"/>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212391" y="6309040"/>
            <a:ext cx="1471176" cy="338554"/>
          </a:xfrm>
          <a:prstGeom prst="rect">
            <a:avLst/>
          </a:prstGeom>
          <a:noFill/>
        </p:spPr>
        <p:txBody>
          <a:bodyPr wrap="none" rtlCol="0">
            <a:spAutoFit/>
          </a:bodyPr>
          <a:lstStyle/>
          <a:p>
            <a:r>
              <a:rPr lang="en-US" sz="1600" dirty="0" smtClean="0">
                <a:solidFill>
                  <a:schemeClr val="tx2">
                    <a:lumMod val="60000"/>
                    <a:lumOff val="40000"/>
                  </a:schemeClr>
                </a:solidFill>
                <a:latin typeface="+mn-lt"/>
                <a:cs typeface="Lucida Calligraphy"/>
              </a:rPr>
              <a:t>Dr. Sue Jackson</a:t>
            </a:r>
            <a:endParaRPr lang="en-US" sz="1600" dirty="0">
              <a:solidFill>
                <a:srgbClr val="000090"/>
              </a:solidFill>
              <a:latin typeface="+mn-lt"/>
              <a:cs typeface="Lucida Calligraphy"/>
            </a:endParaRPr>
          </a:p>
        </p:txBody>
      </p:sp>
      <p:sp>
        <p:nvSpPr>
          <p:cNvPr id="4" name="TextBox 3"/>
          <p:cNvSpPr txBox="1"/>
          <p:nvPr userDrawn="1"/>
        </p:nvSpPr>
        <p:spPr>
          <a:xfrm>
            <a:off x="2908300" y="6309040"/>
            <a:ext cx="3695700" cy="338554"/>
          </a:xfrm>
          <a:prstGeom prst="rect">
            <a:avLst/>
          </a:prstGeom>
          <a:noFill/>
        </p:spPr>
        <p:txBody>
          <a:bodyPr wrap="square" rtlCol="0">
            <a:spAutoFit/>
          </a:bodyPr>
          <a:lstStyle/>
          <a:p>
            <a:r>
              <a:rPr lang="en-US" sz="1600" dirty="0" smtClean="0">
                <a:solidFill>
                  <a:srgbClr val="000090"/>
                </a:solidFill>
              </a:rPr>
              <a:t>Queensland University of Technology</a:t>
            </a:r>
            <a:endParaRPr lang="en-US" sz="1600" dirty="0">
              <a:solidFill>
                <a:srgbClr val="000090"/>
              </a:solidFill>
            </a:endParaRPr>
          </a:p>
        </p:txBody>
      </p:sp>
      <p:pic>
        <p:nvPicPr>
          <p:cNvPr id="7" name="Picture 6" descr="Body&amp;MindFlow_FullColourLogo_RGB.jpg"/>
          <p:cNvPicPr>
            <a:picLocks noChangeAspect="1"/>
          </p:cNvPicPr>
          <p:nvPr userDrawn="1"/>
        </p:nvPicPr>
        <p:blipFill rotWithShape="1">
          <a:blip r:embed="rId8">
            <a:extLst>
              <a:ext uri="{28A0092B-C50C-407E-A947-70E740481C1C}">
                <a14:useLocalDpi xmlns:a14="http://schemas.microsoft.com/office/drawing/2010/main" val="0"/>
              </a:ext>
            </a:extLst>
          </a:blip>
          <a:srcRect l="6614" t="7333" r="5833" b="33536"/>
          <a:stretch/>
        </p:blipFill>
        <p:spPr>
          <a:xfrm>
            <a:off x="7556501" y="6197965"/>
            <a:ext cx="1422400" cy="660035"/>
          </a:xfrm>
          <a:prstGeom prst="rect">
            <a:avLst/>
          </a:prstGeom>
        </p:spPr>
      </p:pic>
    </p:spTree>
    <p:extLst>
      <p:ext uri="{BB962C8B-B14F-4D97-AF65-F5344CB8AC3E}">
        <p14:creationId xmlns:p14="http://schemas.microsoft.com/office/powerpoint/2010/main" val="1568039983"/>
      </p:ext>
    </p:extLst>
  </p:cSld>
  <p:clrMap bg1="lt1" tx1="dk1" bg2="lt2" tx2="dk2" accent1="accent1" accent2="accent2" accent3="accent3" accent4="accent4" accent5="accent5" accent6="accent6" hlink="hlink" folHlink="folHlink"/>
  <p:sldLayoutIdLst>
    <p:sldLayoutId id="2147483671" r:id="rId1"/>
    <p:sldLayoutId id="2147483734" r:id="rId2"/>
    <p:sldLayoutId id="2147483735" r:id="rId3"/>
    <p:sldLayoutId id="2147483736" r:id="rId4"/>
    <p:sldLayoutId id="2147483737" r:id="rId5"/>
    <p:sldLayoutId id="2147483738" r:id="rId6"/>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sldNum="0" hdr="0" dt="0"/>
  <p:txStyles>
    <p:titleStyle>
      <a:lvl1pPr algn="ctr" defTabSz="457200" rtl="0" eaLnBrk="1" latinLnBrk="0" hangingPunct="1">
        <a:spcBef>
          <a:spcPct val="0"/>
        </a:spcBef>
        <a:buNone/>
        <a:defRPr sz="4400" b="0" kern="1200">
          <a:solidFill>
            <a:srgbClr val="000090"/>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90"/>
          </a:solidFill>
          <a:effectLst>
            <a:outerShdw blurRad="50800" dist="38100" dir="2700000" algn="tl" rotWithShape="0">
              <a:srgbClr val="000000">
                <a:alpha val="43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90"/>
          </a:solidFill>
          <a:effectLst>
            <a:outerShdw blurRad="50800" dist="38100" dir="2700000" algn="tl" rotWithShape="0">
              <a:srgbClr val="000000">
                <a:alpha val="43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90"/>
          </a:solidFill>
          <a:effectLst>
            <a:outerShdw blurRad="50800" dist="38100" dir="2700000" algn="tl" rotWithShape="0">
              <a:srgbClr val="000000">
                <a:alpha val="43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90"/>
          </a:solidFill>
          <a:effectLst>
            <a:outerShdw blurRad="50800" dist="38100" dir="2700000" algn="tl" rotWithShape="0">
              <a:srgbClr val="000000">
                <a:alpha val="43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90"/>
          </a:solidFill>
          <a:effectLst>
            <a:outerShdw blurRad="50800" dist="38100" dir="2700000" algn="tl" rotWithShape="0">
              <a:srgbClr val="000000">
                <a:alpha val="43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921001"/>
            <a:ext cx="5867400" cy="2462306"/>
          </a:xfrm>
        </p:spPr>
        <p:txBody>
          <a:bodyPr>
            <a:normAutofit/>
          </a:bodyPr>
          <a:lstStyle/>
          <a:p>
            <a:r>
              <a:rPr lang="en-US" dirty="0" smtClean="0"/>
              <a:t>Flow: A mindful edge in performance</a:t>
            </a:r>
            <a:br>
              <a:rPr lang="en-US" dirty="0" smtClean="0"/>
            </a:br>
            <a:endParaRPr lang="en-US" sz="4000" dirty="0"/>
          </a:p>
        </p:txBody>
      </p:sp>
      <p:sp>
        <p:nvSpPr>
          <p:cNvPr id="3" name="Subtitle 2"/>
          <p:cNvSpPr>
            <a:spLocks noGrp="1"/>
          </p:cNvSpPr>
          <p:nvPr>
            <p:ph type="subTitle" idx="1"/>
          </p:nvPr>
        </p:nvSpPr>
        <p:spPr/>
        <p:txBody>
          <a:bodyPr>
            <a:normAutofit/>
          </a:bodyPr>
          <a:lstStyle/>
          <a:p>
            <a:r>
              <a:rPr lang="en-US" sz="1800" dirty="0" smtClean="0">
                <a:solidFill>
                  <a:srgbClr val="000090"/>
                </a:solidFill>
              </a:rPr>
              <a:t>Sue Jackson, PhD</a:t>
            </a:r>
            <a:endParaRPr lang="en-US" sz="1800" dirty="0">
              <a:solidFill>
                <a:srgbClr val="000090"/>
              </a:solidFill>
            </a:endParaRPr>
          </a:p>
        </p:txBody>
      </p:sp>
    </p:spTree>
    <p:extLst>
      <p:ext uri="{BB962C8B-B14F-4D97-AF65-F5344CB8AC3E}">
        <p14:creationId xmlns:p14="http://schemas.microsoft.com/office/powerpoint/2010/main" val="137139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800" dirty="0" smtClean="0"/>
              <a:t>Flow </a:t>
            </a:r>
            <a:r>
              <a:rPr lang="en-US" sz="3800" dirty="0" smtClean="0">
                <a:sym typeface="Wingdings"/>
              </a:rPr>
              <a:t> </a:t>
            </a:r>
            <a:r>
              <a:rPr lang="en-US" sz="3800" dirty="0">
                <a:sym typeface="Wingdings"/>
              </a:rPr>
              <a:t>M</a:t>
            </a:r>
            <a:r>
              <a:rPr lang="en-US" sz="3800" dirty="0" smtClean="0"/>
              <a:t>indfulness</a:t>
            </a:r>
            <a:endParaRPr lang="en-US" sz="3800" dirty="0"/>
          </a:p>
        </p:txBody>
      </p:sp>
      <p:sp>
        <p:nvSpPr>
          <p:cNvPr id="9" name="Content Placeholder 8"/>
          <p:cNvSpPr>
            <a:spLocks noGrp="1"/>
          </p:cNvSpPr>
          <p:nvPr>
            <p:ph sz="half" idx="1"/>
          </p:nvPr>
        </p:nvSpPr>
        <p:spPr/>
        <p:txBody>
          <a:bodyPr>
            <a:normAutofit fontScale="92500" lnSpcReduction="10000"/>
          </a:bodyPr>
          <a:lstStyle/>
          <a:p>
            <a:pPr>
              <a:spcBef>
                <a:spcPts val="0"/>
              </a:spcBef>
            </a:pPr>
            <a:r>
              <a:rPr lang="en-US" sz="2400" dirty="0" smtClean="0"/>
              <a:t>FLOW: Total </a:t>
            </a:r>
            <a:r>
              <a:rPr lang="en-US" sz="2400" dirty="0"/>
              <a:t>focus on task at </a:t>
            </a:r>
            <a:r>
              <a:rPr lang="en-US" sz="2400" dirty="0" smtClean="0"/>
              <a:t>hand	</a:t>
            </a:r>
          </a:p>
          <a:p>
            <a:pPr marL="0" indent="0">
              <a:spcBef>
                <a:spcPts val="0"/>
              </a:spcBef>
              <a:buNone/>
            </a:pPr>
            <a:endParaRPr lang="en-US" sz="2400" dirty="0" smtClean="0"/>
          </a:p>
          <a:p>
            <a:pPr lvl="1"/>
            <a:r>
              <a:rPr lang="en-US" sz="2400" dirty="0" smtClean="0"/>
              <a:t>Positive psychology concept dating back to 1970s</a:t>
            </a:r>
          </a:p>
          <a:p>
            <a:pPr lvl="1"/>
            <a:r>
              <a:rPr lang="en-US" sz="2400" dirty="0" smtClean="0"/>
              <a:t>Clear conceptual model</a:t>
            </a:r>
          </a:p>
          <a:p>
            <a:pPr lvl="1"/>
            <a:r>
              <a:rPr lang="en-US" sz="2400" dirty="0" smtClean="0"/>
              <a:t>Strong research base</a:t>
            </a:r>
          </a:p>
          <a:p>
            <a:pPr lvl="1"/>
            <a:r>
              <a:rPr lang="en-US" sz="2400" dirty="0" smtClean="0"/>
              <a:t>Strong anecdotal support</a:t>
            </a:r>
          </a:p>
          <a:p>
            <a:pPr lvl="1"/>
            <a:r>
              <a:rPr lang="en-US" sz="2400" dirty="0"/>
              <a:t>A learned experience</a:t>
            </a:r>
          </a:p>
          <a:p>
            <a:pPr lvl="1"/>
            <a:endParaRPr lang="en-US" sz="2400" dirty="0" smtClean="0">
              <a:solidFill>
                <a:srgbClr val="FFFFFF"/>
              </a:solidFill>
            </a:endParaRPr>
          </a:p>
        </p:txBody>
      </p:sp>
      <p:sp>
        <p:nvSpPr>
          <p:cNvPr id="10" name="Content Placeholder 9"/>
          <p:cNvSpPr>
            <a:spLocks noGrp="1"/>
          </p:cNvSpPr>
          <p:nvPr>
            <p:ph sz="half" idx="2"/>
          </p:nvPr>
        </p:nvSpPr>
        <p:spPr>
          <a:xfrm>
            <a:off x="4343400" y="1981201"/>
            <a:ext cx="4267200" cy="3975100"/>
          </a:xfrm>
        </p:spPr>
        <p:txBody>
          <a:bodyPr>
            <a:normAutofit fontScale="92500" lnSpcReduction="10000"/>
          </a:bodyPr>
          <a:lstStyle/>
          <a:p>
            <a:pPr>
              <a:spcBef>
                <a:spcPts val="0"/>
              </a:spcBef>
            </a:pPr>
            <a:r>
              <a:rPr lang="en-US" sz="2400" dirty="0" smtClean="0"/>
              <a:t>MINDFULNESS: Awareness </a:t>
            </a:r>
            <a:r>
              <a:rPr lang="en-US" sz="2400" dirty="0"/>
              <a:t>to one’s here-and-now </a:t>
            </a:r>
            <a:r>
              <a:rPr lang="en-US" sz="2400" dirty="0" smtClean="0"/>
              <a:t>experience</a:t>
            </a:r>
          </a:p>
          <a:p>
            <a:pPr marL="0" indent="0">
              <a:spcBef>
                <a:spcPts val="0"/>
              </a:spcBef>
              <a:buNone/>
            </a:pPr>
            <a:endParaRPr lang="en-US" sz="2400" dirty="0" smtClean="0"/>
          </a:p>
          <a:p>
            <a:pPr lvl="1"/>
            <a:r>
              <a:rPr lang="en-US" sz="2400" dirty="0" smtClean="0"/>
              <a:t>Embraced by psychology (1970s) following long history in spiritual &amp; yoga traditions</a:t>
            </a:r>
          </a:p>
          <a:p>
            <a:pPr lvl="1"/>
            <a:r>
              <a:rPr lang="en-US" sz="2400" dirty="0" smtClean="0"/>
              <a:t>Clear conceptual models </a:t>
            </a:r>
          </a:p>
          <a:p>
            <a:pPr lvl="1"/>
            <a:r>
              <a:rPr lang="en-US" sz="2400" dirty="0" smtClean="0"/>
              <a:t>Strong research base</a:t>
            </a:r>
            <a:endParaRPr lang="en-US" sz="2400" dirty="0"/>
          </a:p>
          <a:p>
            <a:pPr lvl="1"/>
            <a:r>
              <a:rPr lang="en-US" sz="2400" dirty="0"/>
              <a:t>Strong anecdotal </a:t>
            </a:r>
            <a:r>
              <a:rPr lang="en-US" sz="2400" dirty="0" smtClean="0"/>
              <a:t>support</a:t>
            </a:r>
          </a:p>
          <a:p>
            <a:pPr lvl="1"/>
            <a:r>
              <a:rPr lang="en-US" sz="2400" dirty="0"/>
              <a:t>A learned experience</a:t>
            </a:r>
          </a:p>
          <a:p>
            <a:pPr lvl="1"/>
            <a:endParaRPr lang="en-US" dirty="0" smtClean="0">
              <a:solidFill>
                <a:srgbClr val="FFFFFF"/>
              </a:solidFill>
            </a:endParaRPr>
          </a:p>
          <a:p>
            <a:pPr marL="457200" lvl="1" indent="0">
              <a:buNone/>
            </a:pPr>
            <a:endParaRPr lang="en-US" dirty="0" smtClean="0"/>
          </a:p>
          <a:p>
            <a:pPr lvl="1"/>
            <a:endParaRPr lang="en-US" dirty="0"/>
          </a:p>
        </p:txBody>
      </p:sp>
    </p:spTree>
    <p:extLst>
      <p:ext uri="{BB962C8B-B14F-4D97-AF65-F5344CB8AC3E}">
        <p14:creationId xmlns:p14="http://schemas.microsoft.com/office/powerpoint/2010/main" val="213934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Being Present</a:t>
            </a:r>
            <a:endParaRPr lang="en-US" dirty="0"/>
          </a:p>
        </p:txBody>
      </p:sp>
      <p:sp>
        <p:nvSpPr>
          <p:cNvPr id="6" name="Content Placeholder 5"/>
          <p:cNvSpPr>
            <a:spLocks noGrp="1"/>
          </p:cNvSpPr>
          <p:nvPr>
            <p:ph idx="1"/>
          </p:nvPr>
        </p:nvSpPr>
        <p:spPr/>
        <p:txBody>
          <a:bodyPr/>
          <a:lstStyle/>
          <a:p>
            <a:pPr marL="0" indent="0">
              <a:buNone/>
            </a:pPr>
            <a:r>
              <a:rPr lang="en-US" dirty="0" smtClean="0"/>
              <a:t>“If you are interested in something, you will focus on it, and if you focus attention on anything, it is likely that you will become interested in it. Many of the things we find interesting are not so by nature, but because we took the trouble of paying attention to them.”</a:t>
            </a:r>
          </a:p>
          <a:p>
            <a:pPr marL="0" indent="0" algn="r">
              <a:buNone/>
            </a:pPr>
            <a:r>
              <a:rPr lang="en-US" dirty="0" smtClean="0"/>
              <a:t>- </a:t>
            </a:r>
            <a:r>
              <a:rPr lang="en-US" dirty="0" err="1" smtClean="0"/>
              <a:t>Mihaly</a:t>
            </a:r>
            <a:r>
              <a:rPr lang="en-US" dirty="0" smtClean="0"/>
              <a:t> </a:t>
            </a:r>
            <a:r>
              <a:rPr lang="en-US" dirty="0" err="1" smtClean="0"/>
              <a:t>Csiksentmihalyi</a:t>
            </a:r>
            <a:endParaRPr lang="en-US" dirty="0"/>
          </a:p>
        </p:txBody>
      </p:sp>
    </p:spTree>
    <p:extLst>
      <p:ext uri="{BB962C8B-B14F-4D97-AF65-F5344CB8AC3E}">
        <p14:creationId xmlns:p14="http://schemas.microsoft.com/office/powerpoint/2010/main" val="158568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The power of moving forward confidently in direction of what matters. . .</a:t>
            </a:r>
            <a:endParaRPr lang="en-US" sz="3600" dirty="0"/>
          </a:p>
        </p:txBody>
      </p:sp>
      <p:sp>
        <p:nvSpPr>
          <p:cNvPr id="3" name="Content Placeholder 2"/>
          <p:cNvSpPr>
            <a:spLocks noGrp="1"/>
          </p:cNvSpPr>
          <p:nvPr>
            <p:ph idx="1"/>
          </p:nvPr>
        </p:nvSpPr>
        <p:spPr/>
        <p:txBody>
          <a:bodyPr/>
          <a:lstStyle/>
          <a:p>
            <a:pPr marL="0" indent="0" algn="ctr">
              <a:buNone/>
            </a:pPr>
            <a:r>
              <a:rPr lang="en-US" i="1" dirty="0" smtClean="0"/>
              <a:t>If one advances confidently in the direction of one’s dreams and </a:t>
            </a:r>
            <a:r>
              <a:rPr lang="en-US" i="1" dirty="0" err="1" smtClean="0"/>
              <a:t>endeavours</a:t>
            </a:r>
            <a:r>
              <a:rPr lang="en-US" i="1" dirty="0" smtClean="0"/>
              <a:t>, to live the life they have imagined, they will meet with success unexpected in common hours.</a:t>
            </a:r>
          </a:p>
          <a:p>
            <a:pPr marL="0" indent="0" algn="r">
              <a:buNone/>
            </a:pPr>
            <a:r>
              <a:rPr lang="en-US" dirty="0" smtClean="0"/>
              <a:t>- Thoreau (1800s)</a:t>
            </a:r>
            <a:endParaRPr lang="en-US" dirty="0"/>
          </a:p>
        </p:txBody>
      </p:sp>
    </p:spTree>
    <p:extLst>
      <p:ext uri="{BB962C8B-B14F-4D97-AF65-F5344CB8AC3E}">
        <p14:creationId xmlns:p14="http://schemas.microsoft.com/office/powerpoint/2010/main" val="280510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4294967295"/>
            <p:extLst>
              <p:ext uri="{D42A27DB-BD31-4B8C-83A1-F6EECF244321}">
                <p14:modId xmlns:p14="http://schemas.microsoft.com/office/powerpoint/2010/main" val="2185261352"/>
              </p:ext>
            </p:extLst>
          </p:nvPr>
        </p:nvGraphicFramePr>
        <p:xfrm>
          <a:off x="1714500" y="308827"/>
          <a:ext cx="5190331" cy="5837973"/>
        </p:xfrm>
        <a:graphic>
          <a:graphicData uri="http://schemas.openxmlformats.org/presentationml/2006/ole">
            <mc:AlternateContent xmlns:mc="http://schemas.openxmlformats.org/markup-compatibility/2006">
              <mc:Choice xmlns:v="urn:schemas-microsoft-com:vml" Requires="v">
                <p:oleObj spid="_x0000_s1088" name="Photo Editor Photo" r:id="rId4" imgW="6095238" imgH="6857143" progId="">
                  <p:embed/>
                </p:oleObj>
              </mc:Choice>
              <mc:Fallback>
                <p:oleObj name="Photo Editor Photo" r:id="rId4" imgW="6095238" imgH="68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308827"/>
                        <a:ext cx="5190331" cy="583797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6313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normAutofit fontScale="90000"/>
          </a:bodyPr>
          <a:lstStyle/>
          <a:p>
            <a:r>
              <a:rPr lang="en-AU" sz="4000" dirty="0"/>
              <a:t>Factors Found to Influence Flow</a:t>
            </a:r>
            <a:br>
              <a:rPr lang="en-AU" sz="4000" dirty="0"/>
            </a:br>
            <a:r>
              <a:rPr lang="en-AU" sz="4000" dirty="0" smtClean="0"/>
              <a:t> in elite sport </a:t>
            </a:r>
            <a:r>
              <a:rPr lang="en-AU" sz="3200" dirty="0" smtClean="0"/>
              <a:t>Jackson (</a:t>
            </a:r>
            <a:r>
              <a:rPr lang="en-AU" sz="3200" dirty="0"/>
              <a:t>1995)</a:t>
            </a:r>
          </a:p>
        </p:txBody>
      </p:sp>
      <p:sp>
        <p:nvSpPr>
          <p:cNvPr id="393219" name="Rectangle 3"/>
          <p:cNvSpPr>
            <a:spLocks noGrp="1" noChangeArrowheads="1"/>
          </p:cNvSpPr>
          <p:nvPr>
            <p:ph type="body" sz="half" idx="1"/>
          </p:nvPr>
        </p:nvSpPr>
        <p:spPr>
          <a:xfrm>
            <a:off x="457200" y="1600200"/>
            <a:ext cx="4033838" cy="4525963"/>
          </a:xfrm>
        </p:spPr>
        <p:txBody>
          <a:bodyPr/>
          <a:lstStyle/>
          <a:p>
            <a:r>
              <a:rPr lang="en-AU" dirty="0"/>
              <a:t>Motivation </a:t>
            </a:r>
            <a:r>
              <a:rPr lang="en-AU" dirty="0" smtClean="0"/>
              <a:t> </a:t>
            </a:r>
            <a:endParaRPr lang="en-AU" dirty="0"/>
          </a:p>
          <a:p>
            <a:r>
              <a:rPr lang="en-AU" dirty="0" smtClean="0"/>
              <a:t>Arousal/energy </a:t>
            </a:r>
            <a:r>
              <a:rPr lang="en-AU" dirty="0"/>
              <a:t>level</a:t>
            </a:r>
          </a:p>
          <a:p>
            <a:r>
              <a:rPr lang="en-AU" dirty="0" smtClean="0"/>
              <a:t>Planning (pre &amp; for during event)</a:t>
            </a:r>
            <a:endParaRPr lang="en-AU" dirty="0"/>
          </a:p>
          <a:p>
            <a:r>
              <a:rPr lang="en-AU" dirty="0"/>
              <a:t>Physical readiness</a:t>
            </a:r>
          </a:p>
          <a:p>
            <a:r>
              <a:rPr lang="en-AU" dirty="0"/>
              <a:t>Environmental &amp; situational conditions</a:t>
            </a:r>
          </a:p>
          <a:p>
            <a:pPr>
              <a:buFontTx/>
              <a:buNone/>
            </a:pPr>
            <a:endParaRPr lang="en-AU" dirty="0"/>
          </a:p>
        </p:txBody>
      </p:sp>
      <p:sp>
        <p:nvSpPr>
          <p:cNvPr id="393220" name="Rectangle 4"/>
          <p:cNvSpPr>
            <a:spLocks noGrp="1" noChangeArrowheads="1"/>
          </p:cNvSpPr>
          <p:nvPr>
            <p:ph type="body" sz="half" idx="2"/>
          </p:nvPr>
        </p:nvSpPr>
        <p:spPr>
          <a:xfrm>
            <a:off x="4652963" y="1600200"/>
            <a:ext cx="4033837" cy="4525963"/>
          </a:xfrm>
        </p:spPr>
        <p:txBody>
          <a:bodyPr/>
          <a:lstStyle/>
          <a:p>
            <a:r>
              <a:rPr lang="en-AU" dirty="0"/>
              <a:t>How performance feels &amp; progresses</a:t>
            </a:r>
          </a:p>
          <a:p>
            <a:r>
              <a:rPr lang="en-AU" dirty="0"/>
              <a:t>Focus</a:t>
            </a:r>
          </a:p>
          <a:p>
            <a:r>
              <a:rPr lang="en-AU" dirty="0"/>
              <a:t>Confidence &amp; mental attitude</a:t>
            </a:r>
          </a:p>
          <a:p>
            <a:r>
              <a:rPr lang="en-AU" dirty="0" smtClean="0"/>
              <a:t>Team/group dynamics</a:t>
            </a:r>
            <a:endParaRPr lang="en-AU" dirty="0"/>
          </a:p>
          <a:p>
            <a:r>
              <a:rPr lang="en-AU" dirty="0"/>
              <a:t>Prior experience</a:t>
            </a:r>
          </a:p>
        </p:txBody>
      </p:sp>
    </p:spTree>
    <p:extLst>
      <p:ext uri="{BB962C8B-B14F-4D97-AF65-F5344CB8AC3E}">
        <p14:creationId xmlns:p14="http://schemas.microsoft.com/office/powerpoint/2010/main" val="877800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93219">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93219">
                                            <p:txEl>
                                              <p:pRg st="1" end="1"/>
                                            </p:txEl>
                                          </p:spTgt>
                                        </p:tgtEl>
                                        <p:attrNameLst>
                                          <p:attrName>ppt_c</p:attrName>
                                        </p:attrNameLst>
                                      </p:cBhvr>
                                      <p:to>
                                        <a:schemeClr val="accent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32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93219">
                                            <p:txEl>
                                              <p:pRg st="2" end="2"/>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32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93219">
                                            <p:txEl>
                                              <p:pRg st="3" end="3"/>
                                            </p:txEl>
                                          </p:spTgt>
                                        </p:tgtEl>
                                        <p:attrNameLst>
                                          <p:attrName>ppt_c</p:attrName>
                                        </p:attrNameLst>
                                      </p:cBhvr>
                                      <p:to>
                                        <a:schemeClr val="accent1"/>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321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93219">
                                            <p:txEl>
                                              <p:pRg st="4" end="4"/>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32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93220">
                                            <p:txEl>
                                              <p:pRg st="0" end="0"/>
                                            </p:txEl>
                                          </p:spTgt>
                                        </p:tgtEl>
                                        <p:attrNameLst>
                                          <p:attrName>ppt_c</p:attrName>
                                        </p:attrNameLst>
                                      </p:cBhvr>
                                      <p:to>
                                        <a:schemeClr val="accent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322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93220">
                                            <p:txEl>
                                              <p:pRg st="1" end="1"/>
                                            </p:txEl>
                                          </p:spTgt>
                                        </p:tgtEl>
                                        <p:attrNameLst>
                                          <p:attrName>ppt_c</p:attrName>
                                        </p:attrNameLst>
                                      </p:cBhvr>
                                      <p:to>
                                        <a:schemeClr val="accent1"/>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322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93220">
                                            <p:txEl>
                                              <p:pRg st="2" end="2"/>
                                            </p:txEl>
                                          </p:spTgt>
                                        </p:tgtEl>
                                        <p:attrNameLst>
                                          <p:attrName>ppt_c</p:attrName>
                                        </p:attrNameLst>
                                      </p:cBhvr>
                                      <p:to>
                                        <a:schemeClr val="accent1"/>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322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93220">
                                            <p:txEl>
                                              <p:pRg st="3" end="3"/>
                                            </p:txEl>
                                          </p:spTgt>
                                        </p:tgtEl>
                                        <p:attrNameLst>
                                          <p:attrName>ppt_c</p:attrName>
                                        </p:attrNameLst>
                                      </p:cBhvr>
                                      <p:to>
                                        <a:schemeClr val="accent1"/>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322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93220">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P spid="3932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sz="3200" i="1" dirty="0" smtClean="0"/>
              <a:t>Psychological </a:t>
            </a:r>
            <a:r>
              <a:rPr lang="en-US" sz="3200" i="1" dirty="0"/>
              <a:t>Antecedents to Flow in Sport &amp; Related Settings</a:t>
            </a:r>
          </a:p>
        </p:txBody>
      </p:sp>
      <p:sp>
        <p:nvSpPr>
          <p:cNvPr id="335875" name="Rectangle 3"/>
          <p:cNvSpPr>
            <a:spLocks noGrp="1" noChangeArrowheads="1"/>
          </p:cNvSpPr>
          <p:nvPr>
            <p:ph type="body" idx="1"/>
          </p:nvPr>
        </p:nvSpPr>
        <p:spPr>
          <a:xfrm>
            <a:off x="533400" y="1828800"/>
            <a:ext cx="8229600" cy="4525963"/>
          </a:xfrm>
        </p:spPr>
        <p:txBody>
          <a:bodyPr/>
          <a:lstStyle/>
          <a:p>
            <a:pPr>
              <a:lnSpc>
                <a:spcPct val="80000"/>
              </a:lnSpc>
            </a:pPr>
            <a:r>
              <a:rPr lang="en-US" sz="2000" b="1" dirty="0"/>
              <a:t>Perceived ability/confidence/self-concept</a:t>
            </a:r>
          </a:p>
          <a:p>
            <a:pPr lvl="1">
              <a:lnSpc>
                <a:spcPct val="80000"/>
              </a:lnSpc>
            </a:pPr>
            <a:r>
              <a:rPr lang="en-US" sz="1800" i="1" dirty="0"/>
              <a:t>Jackson et al. 1998; 2001; Koehn et al., 2005</a:t>
            </a:r>
          </a:p>
          <a:p>
            <a:pPr>
              <a:lnSpc>
                <a:spcPct val="80000"/>
              </a:lnSpc>
            </a:pPr>
            <a:r>
              <a:rPr lang="en-US" sz="2000" b="1" dirty="0"/>
              <a:t>Anxiety</a:t>
            </a:r>
            <a:r>
              <a:rPr lang="en-US" sz="2000" dirty="0"/>
              <a:t> (-</a:t>
            </a:r>
            <a:r>
              <a:rPr lang="en-US" sz="2000" dirty="0" err="1"/>
              <a:t>ve</a:t>
            </a:r>
            <a:r>
              <a:rPr lang="en-US" sz="2000" dirty="0"/>
              <a:t> relationship)</a:t>
            </a:r>
          </a:p>
          <a:p>
            <a:pPr lvl="1">
              <a:lnSpc>
                <a:spcPct val="80000"/>
              </a:lnSpc>
            </a:pPr>
            <a:r>
              <a:rPr lang="en-US" sz="1800" i="1" dirty="0"/>
              <a:t>Jackson et al., 1998; Koehn et al., 2005; Wiggins &amp; Freeman, 2000</a:t>
            </a:r>
          </a:p>
          <a:p>
            <a:pPr>
              <a:lnSpc>
                <a:spcPct val="80000"/>
              </a:lnSpc>
            </a:pPr>
            <a:r>
              <a:rPr lang="en-US" sz="2000" b="1" dirty="0"/>
              <a:t>Intrinsic Motivation</a:t>
            </a:r>
          </a:p>
          <a:p>
            <a:pPr lvl="1">
              <a:lnSpc>
                <a:spcPct val="80000"/>
              </a:lnSpc>
            </a:pPr>
            <a:r>
              <a:rPr lang="en-US" sz="1800" i="1" dirty="0"/>
              <a:t>Jackson et al., 1998; </a:t>
            </a:r>
            <a:r>
              <a:rPr lang="en-US" sz="1800" i="1" dirty="0" err="1"/>
              <a:t>Kowal</a:t>
            </a:r>
            <a:r>
              <a:rPr lang="en-US" sz="1800" i="1" dirty="0"/>
              <a:t> &amp; Fortier, 1999</a:t>
            </a:r>
          </a:p>
          <a:p>
            <a:pPr>
              <a:lnSpc>
                <a:spcPct val="80000"/>
              </a:lnSpc>
            </a:pPr>
            <a:r>
              <a:rPr lang="en-US" sz="2000" b="1" dirty="0"/>
              <a:t>Psychological skills</a:t>
            </a:r>
          </a:p>
          <a:p>
            <a:pPr lvl="1">
              <a:lnSpc>
                <a:spcPct val="80000"/>
              </a:lnSpc>
            </a:pPr>
            <a:r>
              <a:rPr lang="en-US" sz="1800" i="1" dirty="0"/>
              <a:t>Jackson et al., 2001-negative thinking (-</a:t>
            </a:r>
            <a:r>
              <a:rPr lang="en-US" sz="1800" i="1" dirty="0" err="1"/>
              <a:t>ve</a:t>
            </a:r>
            <a:r>
              <a:rPr lang="en-US" sz="1800" i="1" dirty="0"/>
              <a:t>), activation, emotional control, relaxation,</a:t>
            </a:r>
          </a:p>
          <a:p>
            <a:pPr lvl="1">
              <a:lnSpc>
                <a:spcPct val="80000"/>
              </a:lnSpc>
            </a:pPr>
            <a:r>
              <a:rPr lang="en-US" sz="1800" i="1" dirty="0"/>
              <a:t>Koehn et al, 2005—imagery </a:t>
            </a:r>
          </a:p>
          <a:p>
            <a:pPr>
              <a:lnSpc>
                <a:spcPct val="80000"/>
              </a:lnSpc>
            </a:pPr>
            <a:r>
              <a:rPr lang="en-US" sz="2000" b="1" dirty="0"/>
              <a:t>Perfectionism </a:t>
            </a:r>
            <a:r>
              <a:rPr lang="en-US" sz="2000" dirty="0"/>
              <a:t>(-</a:t>
            </a:r>
            <a:r>
              <a:rPr lang="en-US" sz="2000" dirty="0" err="1"/>
              <a:t>ve</a:t>
            </a:r>
            <a:r>
              <a:rPr lang="en-US" sz="2000" dirty="0"/>
              <a:t> relationship)</a:t>
            </a:r>
          </a:p>
          <a:p>
            <a:pPr lvl="1">
              <a:lnSpc>
                <a:spcPct val="80000"/>
              </a:lnSpc>
            </a:pPr>
            <a:r>
              <a:rPr lang="en-US" sz="1800" i="1" dirty="0" err="1"/>
              <a:t>Vea</a:t>
            </a:r>
            <a:r>
              <a:rPr lang="en-US" sz="1800" i="1" dirty="0"/>
              <a:t> &amp; </a:t>
            </a:r>
            <a:r>
              <a:rPr lang="en-US" sz="1800" i="1" dirty="0" err="1"/>
              <a:t>Pensgaard</a:t>
            </a:r>
            <a:r>
              <a:rPr lang="en-US" sz="1800" i="1" dirty="0"/>
              <a:t>, 2004</a:t>
            </a:r>
          </a:p>
          <a:p>
            <a:pPr>
              <a:lnSpc>
                <a:spcPct val="80000"/>
              </a:lnSpc>
            </a:pPr>
            <a:r>
              <a:rPr lang="en-US" sz="2000" b="1" dirty="0"/>
              <a:t>Music, </a:t>
            </a:r>
            <a:r>
              <a:rPr lang="en-US" sz="2000" b="1" dirty="0" smtClean="0"/>
              <a:t>Hypnosis (as interventions)</a:t>
            </a:r>
            <a:endParaRPr lang="en-US" sz="2000" b="1" dirty="0"/>
          </a:p>
          <a:p>
            <a:pPr lvl="1">
              <a:lnSpc>
                <a:spcPct val="80000"/>
              </a:lnSpc>
            </a:pPr>
            <a:r>
              <a:rPr lang="en-US" sz="1800" i="1" dirty="0"/>
              <a:t>Pates et al., 2000; 2001; 2002; 2003</a:t>
            </a:r>
          </a:p>
        </p:txBody>
      </p:sp>
    </p:spTree>
    <p:extLst>
      <p:ext uri="{BB962C8B-B14F-4D97-AF65-F5344CB8AC3E}">
        <p14:creationId xmlns:p14="http://schemas.microsoft.com/office/powerpoint/2010/main" val="21881112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 pre-conditions for Flow:</a:t>
            </a:r>
            <a:endParaRPr lang="en-US" dirty="0"/>
          </a:p>
        </p:txBody>
      </p:sp>
      <p:sp>
        <p:nvSpPr>
          <p:cNvPr id="3" name="Content Placeholder 2"/>
          <p:cNvSpPr>
            <a:spLocks noGrp="1"/>
          </p:cNvSpPr>
          <p:nvPr>
            <p:ph idx="1"/>
          </p:nvPr>
        </p:nvSpPr>
        <p:spPr/>
        <p:txBody>
          <a:bodyPr/>
          <a:lstStyle/>
          <a:p>
            <a:r>
              <a:rPr lang="en-US" dirty="0" smtClean="0"/>
              <a:t>Challenge-skill balance</a:t>
            </a:r>
          </a:p>
          <a:p>
            <a:r>
              <a:rPr lang="en-US" dirty="0" smtClean="0"/>
              <a:t>Clear goals</a:t>
            </a:r>
          </a:p>
          <a:p>
            <a:r>
              <a:rPr lang="en-US" dirty="0" smtClean="0"/>
              <a:t>Feedback</a:t>
            </a:r>
            <a:endParaRPr lang="en-US" dirty="0"/>
          </a:p>
        </p:txBody>
      </p:sp>
    </p:spTree>
    <p:extLst>
      <p:ext uri="{BB962C8B-B14F-4D97-AF65-F5344CB8AC3E}">
        <p14:creationId xmlns:p14="http://schemas.microsoft.com/office/powerpoint/2010/main" val="6630758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mindset that facilitates flow</a:t>
            </a:r>
            <a:endParaRPr lang="en-US" dirty="0"/>
          </a:p>
        </p:txBody>
      </p:sp>
      <p:sp>
        <p:nvSpPr>
          <p:cNvPr id="3" name="Content Placeholder 2"/>
          <p:cNvSpPr>
            <a:spLocks noGrp="1"/>
          </p:cNvSpPr>
          <p:nvPr>
            <p:ph idx="1"/>
          </p:nvPr>
        </p:nvSpPr>
        <p:spPr/>
        <p:txBody>
          <a:bodyPr/>
          <a:lstStyle/>
          <a:p>
            <a:r>
              <a:rPr lang="en-US" dirty="0" smtClean="0"/>
              <a:t>Identify what is important</a:t>
            </a:r>
          </a:p>
          <a:p>
            <a:r>
              <a:rPr lang="en-US" dirty="0" smtClean="0"/>
              <a:t>Move in the direction of what is important, taking into account feedback along the way</a:t>
            </a:r>
          </a:p>
          <a:p>
            <a:r>
              <a:rPr lang="en-US" dirty="0" smtClean="0"/>
              <a:t>Embrace challenge</a:t>
            </a:r>
          </a:p>
          <a:p>
            <a:r>
              <a:rPr lang="en-US" dirty="0" smtClean="0"/>
              <a:t>Stay in the present moment</a:t>
            </a:r>
            <a:endParaRPr lang="en-US" dirty="0"/>
          </a:p>
        </p:txBody>
      </p:sp>
    </p:spTree>
    <p:extLst>
      <p:ext uri="{BB962C8B-B14F-4D97-AF65-F5344CB8AC3E}">
        <p14:creationId xmlns:p14="http://schemas.microsoft.com/office/powerpoint/2010/main" val="27531965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Mindful, Experiencing Flow</a:t>
            </a:r>
            <a:endParaRPr lang="en-US" dirty="0"/>
          </a:p>
        </p:txBody>
      </p:sp>
      <p:sp>
        <p:nvSpPr>
          <p:cNvPr id="3" name="Content Placeholder 2"/>
          <p:cNvSpPr>
            <a:spLocks noGrp="1"/>
          </p:cNvSpPr>
          <p:nvPr>
            <p:ph idx="1"/>
          </p:nvPr>
        </p:nvSpPr>
        <p:spPr/>
        <p:txBody>
          <a:bodyPr/>
          <a:lstStyle/>
          <a:p>
            <a:r>
              <a:rPr lang="en-US" dirty="0" smtClean="0"/>
              <a:t>Being aware of, and accepting of our experience, and staying in the present, creates a mindset that facilitates flow  </a:t>
            </a:r>
          </a:p>
          <a:p>
            <a:r>
              <a:rPr lang="en-US" dirty="0" smtClean="0"/>
              <a:t>Creating an environment of appropriate challenge-skill balance, &amp; tuning in to feedback, will enhance the potential for being mindful and experiencing flow</a:t>
            </a:r>
            <a:endParaRPr lang="en-US" dirty="0"/>
          </a:p>
        </p:txBody>
      </p:sp>
    </p:spTree>
    <p:extLst>
      <p:ext uri="{BB962C8B-B14F-4D97-AF65-F5344CB8AC3E}">
        <p14:creationId xmlns:p14="http://schemas.microsoft.com/office/powerpoint/2010/main" val="59583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smtClean="0"/>
              <a:t/>
            </a:r>
            <a:br>
              <a:rPr lang="en-US" i="1" dirty="0" smtClean="0"/>
            </a:br>
            <a:r>
              <a:rPr lang="en-US" i="1" dirty="0" smtClean="0"/>
              <a:t>The </a:t>
            </a:r>
            <a:r>
              <a:rPr lang="en-US" i="1" dirty="0"/>
              <a:t>Power of the Present</a:t>
            </a:r>
            <a:br>
              <a:rPr lang="en-US" i="1" dirty="0"/>
            </a:br>
            <a:endParaRPr lang="en-US" dirty="0"/>
          </a:p>
        </p:txBody>
      </p:sp>
      <p:sp>
        <p:nvSpPr>
          <p:cNvPr id="4" name="Content Placeholder 3"/>
          <p:cNvSpPr>
            <a:spLocks noGrp="1"/>
          </p:cNvSpPr>
          <p:nvPr>
            <p:ph idx="1"/>
          </p:nvPr>
        </p:nvSpPr>
        <p:spPr/>
        <p:txBody>
          <a:bodyPr/>
          <a:lstStyle/>
          <a:p>
            <a:pPr marL="0" indent="0" algn="ctr">
              <a:buNone/>
            </a:pPr>
            <a:endParaRPr lang="en-US" i="1" dirty="0" smtClean="0"/>
          </a:p>
          <a:p>
            <a:pPr marL="0" indent="0" algn="ctr">
              <a:buNone/>
            </a:pPr>
            <a:r>
              <a:rPr lang="en-US" i="1" dirty="0" smtClean="0"/>
              <a:t>When </a:t>
            </a:r>
            <a:r>
              <a:rPr lang="en-US" i="1" dirty="0"/>
              <a:t>you surrender to what is, and so become fully present, the past ceases to have any power. You do not need it anymore. Presence is the key.  The Now is the key.</a:t>
            </a:r>
          </a:p>
          <a:p>
            <a:pPr marL="0" indent="0" algn="r">
              <a:buNone/>
            </a:pPr>
            <a:r>
              <a:rPr lang="en-US" dirty="0" smtClean="0"/>
              <a:t>- </a:t>
            </a:r>
            <a:r>
              <a:rPr lang="en-US" dirty="0" err="1" smtClean="0"/>
              <a:t>Ekhart</a:t>
            </a:r>
            <a:r>
              <a:rPr lang="en-US" dirty="0" smtClean="0"/>
              <a:t> Tolle (2004)</a:t>
            </a:r>
            <a:endParaRPr lang="en-US" dirty="0"/>
          </a:p>
        </p:txBody>
      </p:sp>
    </p:spTree>
    <p:extLst>
      <p:ext uri="{BB962C8B-B14F-4D97-AF65-F5344CB8AC3E}">
        <p14:creationId xmlns:p14="http://schemas.microsoft.com/office/powerpoint/2010/main" val="1182646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Background</a:t>
            </a:r>
            <a:endParaRPr lang="en-US" dirty="0"/>
          </a:p>
        </p:txBody>
      </p:sp>
      <p:sp>
        <p:nvSpPr>
          <p:cNvPr id="5" name="Content Placeholder 4"/>
          <p:cNvSpPr>
            <a:spLocks noGrp="1"/>
          </p:cNvSpPr>
          <p:nvPr>
            <p:ph idx="1"/>
          </p:nvPr>
        </p:nvSpPr>
        <p:spPr/>
        <p:txBody>
          <a:bodyPr>
            <a:normAutofit/>
          </a:bodyPr>
          <a:lstStyle/>
          <a:p>
            <a:r>
              <a:rPr lang="en-US" dirty="0" smtClean="0"/>
              <a:t>Psychologist (positive &amp; performance psych):</a:t>
            </a:r>
          </a:p>
          <a:p>
            <a:pPr lvl="1"/>
            <a:r>
              <a:rPr lang="en-US" sz="2400" dirty="0" smtClean="0"/>
              <a:t>QUT </a:t>
            </a:r>
            <a:r>
              <a:rPr lang="en-US" sz="2400" dirty="0" err="1" smtClean="0"/>
              <a:t>Counselling</a:t>
            </a:r>
            <a:r>
              <a:rPr lang="en-US" sz="2400" dirty="0" smtClean="0"/>
              <a:t> Services</a:t>
            </a:r>
          </a:p>
          <a:p>
            <a:pPr lvl="1"/>
            <a:r>
              <a:rPr lang="en-US" sz="2400" dirty="0" smtClean="0"/>
              <a:t>Training in ACT</a:t>
            </a:r>
          </a:p>
          <a:p>
            <a:pPr lvl="1"/>
            <a:r>
              <a:rPr lang="en-US" sz="2400" dirty="0" smtClean="0"/>
              <a:t>Mindfulness-meditation workshops &amp; courses</a:t>
            </a:r>
          </a:p>
          <a:p>
            <a:r>
              <a:rPr lang="en-US" dirty="0" smtClean="0"/>
              <a:t>Yoga Teacher</a:t>
            </a:r>
          </a:p>
          <a:p>
            <a:r>
              <a:rPr lang="en-US" dirty="0" smtClean="0"/>
              <a:t>Researcher of Flow State</a:t>
            </a:r>
          </a:p>
          <a:p>
            <a:pPr lvl="1"/>
            <a:r>
              <a:rPr lang="en-US" sz="2400" dirty="0" smtClean="0"/>
              <a:t>PhD on flow experience in elite athletes</a:t>
            </a:r>
          </a:p>
          <a:p>
            <a:pPr lvl="1"/>
            <a:r>
              <a:rPr lang="en-US" sz="2400" dirty="0" smtClean="0"/>
              <a:t>Developed self-report scales to assess flow</a:t>
            </a:r>
          </a:p>
          <a:p>
            <a:pPr lvl="1"/>
            <a:r>
              <a:rPr lang="en-US" sz="2400" dirty="0" smtClean="0"/>
              <a:t>Author of flow publications</a:t>
            </a:r>
            <a:endParaRPr lang="en-US" sz="2400" dirty="0"/>
          </a:p>
        </p:txBody>
      </p:sp>
    </p:spTree>
    <p:extLst>
      <p:ext uri="{BB962C8B-B14F-4D97-AF65-F5344CB8AC3E}">
        <p14:creationId xmlns:p14="http://schemas.microsoft.com/office/powerpoint/2010/main" val="3063169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7061200" y="2133600"/>
            <a:ext cx="2082800" cy="3789363"/>
          </a:xfrm>
        </p:spPr>
        <p:txBody>
          <a:bodyPr>
            <a:normAutofit/>
          </a:bodyPr>
          <a:lstStyle/>
          <a:p>
            <a:pPr marL="0" indent="0">
              <a:buNone/>
            </a:pPr>
            <a:endParaRPr lang="en-US" sz="2800" dirty="0" smtClean="0">
              <a:latin typeface="Arial Narrow"/>
              <a:cs typeface="Arial Narrow"/>
            </a:endParaRPr>
          </a:p>
          <a:p>
            <a:pPr marL="0" indent="0">
              <a:buNone/>
            </a:pPr>
            <a:endParaRPr lang="en-US" sz="2800" dirty="0">
              <a:latin typeface="Arial Narrow"/>
              <a:cs typeface="Arial Narrow"/>
            </a:endParaRPr>
          </a:p>
          <a:p>
            <a:pPr marL="0" indent="0">
              <a:buNone/>
            </a:pPr>
            <a:r>
              <a:rPr lang="en-US" sz="2800" dirty="0" smtClean="0">
                <a:latin typeface="Arial Narrow"/>
                <a:cs typeface="Arial Narrow"/>
              </a:rPr>
              <a:t>Don’t put the key to your happiness in someone else’s pocket.</a:t>
            </a:r>
            <a:endParaRPr lang="en-US" sz="2800" dirty="0">
              <a:latin typeface="Arial Narrow"/>
              <a:cs typeface="Arial Narrow"/>
            </a:endParaRPr>
          </a:p>
        </p:txBody>
      </p:sp>
      <p:pic>
        <p:nvPicPr>
          <p:cNvPr id="3" name="Picture 2" descr="Sue's mac:Users:suejackson:Desktop:Screen shot 2012-10-06 at 8.19.57 PM.png"/>
          <p:cNvPicPr/>
          <p:nvPr/>
        </p:nvPicPr>
        <p:blipFill rotWithShape="1">
          <a:blip r:embed="rId3">
            <a:extLst>
              <a:ext uri="{28A0092B-C50C-407E-A947-70E740481C1C}">
                <a14:useLocalDpi xmlns:a14="http://schemas.microsoft.com/office/drawing/2010/main" val="0"/>
              </a:ext>
            </a:extLst>
          </a:blip>
          <a:srcRect l="3136" r="21556" b="6486"/>
          <a:stretch/>
        </p:blipFill>
        <p:spPr bwMode="auto">
          <a:xfrm>
            <a:off x="2349500" y="88900"/>
            <a:ext cx="4292600" cy="6090603"/>
          </a:xfrm>
          <a:prstGeom prst="rect">
            <a:avLst/>
          </a:prstGeom>
          <a:noFill/>
          <a:ln>
            <a:noFill/>
          </a:ln>
        </p:spPr>
      </p:pic>
    </p:spTree>
    <p:extLst>
      <p:ext uri="{BB962C8B-B14F-4D97-AF65-F5344CB8AC3E}">
        <p14:creationId xmlns:p14="http://schemas.microsoft.com/office/powerpoint/2010/main" val="125980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&amp; Resources</a:t>
            </a:r>
            <a:endParaRPr lang="en-US" dirty="0"/>
          </a:p>
        </p:txBody>
      </p:sp>
      <p:sp>
        <p:nvSpPr>
          <p:cNvPr id="3" name="Content Placeholder 2"/>
          <p:cNvSpPr>
            <a:spLocks noGrp="1"/>
          </p:cNvSpPr>
          <p:nvPr>
            <p:ph idx="1"/>
          </p:nvPr>
        </p:nvSpPr>
        <p:spPr/>
        <p:txBody>
          <a:bodyPr/>
          <a:lstStyle/>
          <a:p>
            <a:r>
              <a:rPr lang="en-US" sz="2800" dirty="0" err="1" smtClean="0"/>
              <a:t>Csikszentmihalyi</a:t>
            </a:r>
            <a:r>
              <a:rPr lang="en-US" sz="2800" dirty="0" smtClean="0"/>
              <a:t>, M. (1975). </a:t>
            </a:r>
            <a:r>
              <a:rPr lang="en-US" sz="2800" i="1" dirty="0" smtClean="0"/>
              <a:t>Beyond boredom &amp; anxiety.</a:t>
            </a:r>
          </a:p>
          <a:p>
            <a:r>
              <a:rPr lang="en-US" sz="2800" dirty="0" err="1"/>
              <a:t>Csikszentmihalyi</a:t>
            </a:r>
            <a:r>
              <a:rPr lang="en-US" sz="2800" dirty="0"/>
              <a:t>, M. (1990). </a:t>
            </a:r>
            <a:r>
              <a:rPr lang="en-US" sz="2800" i="1" dirty="0" smtClean="0"/>
              <a:t>Flow</a:t>
            </a:r>
            <a:r>
              <a:rPr lang="en-US" sz="2800" dirty="0" smtClean="0"/>
              <a:t>.</a:t>
            </a:r>
          </a:p>
          <a:p>
            <a:r>
              <a:rPr lang="en-US" sz="2800" dirty="0"/>
              <a:t>Jackson, S.A., &amp; </a:t>
            </a:r>
            <a:r>
              <a:rPr lang="en-US" sz="2800" dirty="0" err="1"/>
              <a:t>Csikszentmihalyi</a:t>
            </a:r>
            <a:r>
              <a:rPr lang="en-US" sz="2800" dirty="0"/>
              <a:t>, M. (1999). </a:t>
            </a:r>
            <a:r>
              <a:rPr lang="en-US" sz="2800" i="1" dirty="0"/>
              <a:t>Flow in Sports</a:t>
            </a:r>
            <a:r>
              <a:rPr lang="en-US" sz="2800" dirty="0"/>
              <a:t>. Human Kinetics</a:t>
            </a:r>
            <a:r>
              <a:rPr lang="en-US" sz="2800" dirty="0" smtClean="0"/>
              <a:t>.</a:t>
            </a:r>
          </a:p>
          <a:p>
            <a:r>
              <a:rPr lang="en-US" sz="2800" dirty="0" smtClean="0"/>
              <a:t>Tolle, E. (2004). </a:t>
            </a:r>
            <a:r>
              <a:rPr lang="en-US" sz="2800" i="1" dirty="0" smtClean="0"/>
              <a:t>The Power of Now</a:t>
            </a:r>
            <a:r>
              <a:rPr lang="en-US" sz="2800" dirty="0" smtClean="0"/>
              <a:t>. </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541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Mindfulness</a:t>
            </a:r>
            <a:endParaRPr lang="en-US" sz="7200" dirty="0"/>
          </a:p>
        </p:txBody>
      </p:sp>
      <p:sp>
        <p:nvSpPr>
          <p:cNvPr id="3" name="Subtitle 2"/>
          <p:cNvSpPr>
            <a:spLocks noGrp="1"/>
          </p:cNvSpPr>
          <p:nvPr>
            <p:ph idx="1"/>
          </p:nvPr>
        </p:nvSpPr>
        <p:spPr/>
        <p:txBody>
          <a:bodyPr>
            <a:normAutofit/>
          </a:bodyPr>
          <a:lstStyle/>
          <a:p>
            <a:r>
              <a:rPr lang="en-US" sz="4000" dirty="0" smtClean="0"/>
              <a:t>Present-centered focus</a:t>
            </a:r>
          </a:p>
          <a:p>
            <a:r>
              <a:rPr lang="en-US" sz="4000" dirty="0" smtClean="0"/>
              <a:t>Total task engagement</a:t>
            </a:r>
          </a:p>
          <a:p>
            <a:r>
              <a:rPr lang="en-US" sz="4000" dirty="0" smtClean="0"/>
              <a:t>Awareness </a:t>
            </a:r>
          </a:p>
          <a:p>
            <a:r>
              <a:rPr lang="en-US" sz="4000" dirty="0" smtClean="0"/>
              <a:t>Pathway to Flow</a:t>
            </a:r>
          </a:p>
          <a:p>
            <a:pPr marL="0" indent="0">
              <a:buNone/>
            </a:pPr>
            <a:endParaRPr lang="en-US" sz="4000" dirty="0" smtClean="0"/>
          </a:p>
          <a:p>
            <a:pPr marL="0" indent="0">
              <a:buNone/>
            </a:pPr>
            <a:endParaRPr lang="en-US" sz="4000" dirty="0" smtClean="0"/>
          </a:p>
        </p:txBody>
      </p:sp>
    </p:spTree>
    <p:extLst>
      <p:ext uri="{BB962C8B-B14F-4D97-AF65-F5344CB8AC3E}">
        <p14:creationId xmlns:p14="http://schemas.microsoft.com/office/powerpoint/2010/main" val="199863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i="1" dirty="0" smtClean="0"/>
              <a:t>Flow</a:t>
            </a:r>
            <a:endParaRPr lang="en-US" sz="6600" i="1" dirty="0"/>
          </a:p>
        </p:txBody>
      </p:sp>
      <p:sp>
        <p:nvSpPr>
          <p:cNvPr id="3" name="Content Placeholder 2"/>
          <p:cNvSpPr>
            <a:spLocks noGrp="1"/>
          </p:cNvSpPr>
          <p:nvPr>
            <p:ph idx="1"/>
          </p:nvPr>
        </p:nvSpPr>
        <p:spPr/>
        <p:txBody>
          <a:bodyPr/>
          <a:lstStyle/>
          <a:p>
            <a:r>
              <a:rPr lang="en-US" dirty="0"/>
              <a:t>an optimal psychological state (</a:t>
            </a:r>
            <a:r>
              <a:rPr lang="en-US" dirty="0" err="1"/>
              <a:t>Csikszentmihalyi</a:t>
            </a:r>
            <a:r>
              <a:rPr lang="en-US" dirty="0" smtClean="0"/>
              <a:t>) </a:t>
            </a:r>
            <a:endParaRPr lang="en-US" dirty="0"/>
          </a:p>
          <a:p>
            <a:r>
              <a:rPr lang="en-US" dirty="0"/>
              <a:t>a state of total focus on the task at hand; being in the present moment </a:t>
            </a:r>
          </a:p>
          <a:p>
            <a:r>
              <a:rPr lang="en-US" dirty="0"/>
              <a:t>associated with positive experiences and performance </a:t>
            </a:r>
            <a:r>
              <a:rPr lang="en-US" dirty="0" smtClean="0"/>
              <a:t>outcomes </a:t>
            </a:r>
            <a:endParaRPr lang="en-US" dirty="0"/>
          </a:p>
        </p:txBody>
      </p:sp>
    </p:spTree>
    <p:extLst>
      <p:ext uri="{BB962C8B-B14F-4D97-AF65-F5344CB8AC3E}">
        <p14:creationId xmlns:p14="http://schemas.microsoft.com/office/powerpoint/2010/main" val="188577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03500" y="279400"/>
            <a:ext cx="3708400" cy="5805010"/>
          </a:xfrm>
          <a:prstGeom prst="rect">
            <a:avLst/>
          </a:prstGeom>
        </p:spPr>
      </p:pic>
    </p:spTree>
    <p:extLst>
      <p:ext uri="{BB962C8B-B14F-4D97-AF65-F5344CB8AC3E}">
        <p14:creationId xmlns:p14="http://schemas.microsoft.com/office/powerpoint/2010/main" val="5512205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FIG00013"/>
          <p:cNvPicPr>
            <a:picLocks noChangeAspect="1" noChangeArrowheads="1"/>
          </p:cNvPicPr>
          <p:nvPr/>
        </p:nvPicPr>
        <p:blipFill>
          <a:blip r:embed="rId3">
            <a:lum bright="-40000" contrast="60000"/>
            <a:extLst>
              <a:ext uri="{28A0092B-C50C-407E-A947-70E740481C1C}">
                <a14:useLocalDpi xmlns:a14="http://schemas.microsoft.com/office/drawing/2010/main" val="0"/>
              </a:ext>
            </a:extLst>
          </a:blip>
          <a:srcRect/>
          <a:stretch>
            <a:fillRect/>
          </a:stretch>
        </p:blipFill>
        <p:spPr bwMode="auto">
          <a:xfrm>
            <a:off x="433388" y="1763446"/>
            <a:ext cx="8218487"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87" name="Rectangle 3"/>
          <p:cNvSpPr>
            <a:spLocks noChangeArrowheads="1"/>
          </p:cNvSpPr>
          <p:nvPr/>
        </p:nvSpPr>
        <p:spPr bwMode="auto">
          <a:xfrm>
            <a:off x="2597592" y="562176"/>
            <a:ext cx="38683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400" dirty="0">
                <a:solidFill>
                  <a:srgbClr val="000090"/>
                </a:solidFill>
                <a:effectLst>
                  <a:outerShdw blurRad="38100" dist="38100" dir="2700000" algn="tl">
                    <a:srgbClr val="DDDDDD"/>
                  </a:outerShdw>
                </a:effectLst>
                <a:latin typeface="+mj-lt"/>
              </a:rPr>
              <a:t>The Flow Model</a:t>
            </a:r>
          </a:p>
        </p:txBody>
      </p:sp>
    </p:spTree>
    <p:extLst>
      <p:ext uri="{BB962C8B-B14F-4D97-AF65-F5344CB8AC3E}">
        <p14:creationId xmlns:p14="http://schemas.microsoft.com/office/powerpoint/2010/main" val="345359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23586"/>
                                        </p:tgtEl>
                                        <p:attrNameLst>
                                          <p:attrName>style.visibility</p:attrName>
                                        </p:attrNameLst>
                                      </p:cBhvr>
                                      <p:to>
                                        <p:strVal val="visible"/>
                                      </p:to>
                                    </p:set>
                                    <p:animEffect transition="in" filter="wipe(left)">
                                      <p:cBhvr>
                                        <p:cTn id="7" dur="500"/>
                                        <p:tgtEl>
                                          <p:spTgt spid="323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685800" y="423355"/>
            <a:ext cx="7772400" cy="519112"/>
          </a:xfrm>
        </p:spPr>
        <p:txBody>
          <a:bodyPr/>
          <a:lstStyle/>
          <a:p>
            <a:r>
              <a:rPr lang="en-AU" sz="2800" dirty="0"/>
              <a:t>Enhancing Flow, Enhancing Experience</a:t>
            </a:r>
          </a:p>
        </p:txBody>
      </p:sp>
      <p:pic>
        <p:nvPicPr>
          <p:cNvPr id="549891" name="Picture 3"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14366"/>
            <a:ext cx="3446463"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78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2000"/>
                                  </p:stCondLst>
                                  <p:childTnLst>
                                    <p:set>
                                      <p:cBhvr>
                                        <p:cTn id="6" dur="1" fill="hold">
                                          <p:stCondLst>
                                            <p:cond delay="0"/>
                                          </p:stCondLst>
                                        </p:cTn>
                                        <p:tgtEl>
                                          <p:spTgt spid="549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03401" y="508000"/>
            <a:ext cx="5593391" cy="5444234"/>
          </a:xfrm>
          <a:prstGeom prst="rect">
            <a:avLst/>
          </a:prstGeom>
        </p:spPr>
      </p:pic>
    </p:spTree>
    <p:extLst>
      <p:ext uri="{BB962C8B-B14F-4D97-AF65-F5344CB8AC3E}">
        <p14:creationId xmlns:p14="http://schemas.microsoft.com/office/powerpoint/2010/main" val="8386531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4930" name="Picture 2" descr="discord"/>
          <p:cNvPicPr>
            <a:picLocks noChangeAspect="1" noChangeArrowheads="1"/>
          </p:cNvPicPr>
          <p:nvPr/>
        </p:nvPicPr>
        <p:blipFill>
          <a:blip r:embed="rId3">
            <a:lum bright="96000" contrast="90000"/>
            <a:extLst>
              <a:ext uri="{28A0092B-C50C-407E-A947-70E740481C1C}">
                <a14:useLocalDpi xmlns:a14="http://schemas.microsoft.com/office/drawing/2010/main" val="0"/>
              </a:ext>
            </a:extLst>
          </a:blip>
          <a:srcRect/>
          <a:stretch>
            <a:fillRect/>
          </a:stretch>
        </p:blipFill>
        <p:spPr bwMode="auto">
          <a:xfrm>
            <a:off x="2157413" y="1382713"/>
            <a:ext cx="48260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3"/>
          <p:cNvSpPr>
            <a:spLocks noGrp="1" noChangeArrowheads="1"/>
          </p:cNvSpPr>
          <p:nvPr>
            <p:ph type="title"/>
          </p:nvPr>
        </p:nvSpPr>
        <p:spPr>
          <a:xfrm>
            <a:off x="376238" y="616841"/>
            <a:ext cx="8229600" cy="608013"/>
          </a:xfrm>
        </p:spPr>
        <p:txBody>
          <a:bodyPr>
            <a:normAutofit fontScale="90000"/>
          </a:bodyPr>
          <a:lstStyle/>
          <a:p>
            <a:r>
              <a:rPr lang="en-AU" dirty="0"/>
              <a:t>Dimensions of Flow</a:t>
            </a:r>
          </a:p>
        </p:txBody>
      </p:sp>
      <p:sp>
        <p:nvSpPr>
          <p:cNvPr id="124932" name="Rectangle 4"/>
          <p:cNvSpPr>
            <a:spLocks noGrp="1" noChangeArrowheads="1"/>
          </p:cNvSpPr>
          <p:nvPr>
            <p:ph sz="half" idx="1"/>
          </p:nvPr>
        </p:nvSpPr>
        <p:spPr>
          <a:xfrm>
            <a:off x="457200" y="1600200"/>
            <a:ext cx="4033838" cy="4525963"/>
          </a:xfrm>
        </p:spPr>
        <p:txBody>
          <a:bodyPr>
            <a:normAutofit/>
          </a:bodyPr>
          <a:lstStyle/>
          <a:p>
            <a:pPr>
              <a:lnSpc>
                <a:spcPct val="150000"/>
              </a:lnSpc>
            </a:pPr>
            <a:r>
              <a:rPr lang="en-US" sz="2800" dirty="0" smtClean="0">
                <a:ln>
                  <a:solidFill>
                    <a:srgbClr val="000090"/>
                  </a:solidFill>
                </a:ln>
                <a:effectLst/>
              </a:rPr>
              <a:t>Challenge-skill Balance</a:t>
            </a:r>
          </a:p>
          <a:p>
            <a:r>
              <a:rPr lang="en-AU" sz="2800" dirty="0" smtClean="0">
                <a:ln>
                  <a:solidFill>
                    <a:srgbClr val="000090"/>
                  </a:solidFill>
                </a:ln>
                <a:effectLst/>
              </a:rPr>
              <a:t>Action Awareness Merging</a:t>
            </a:r>
            <a:endParaRPr lang="en-AU" sz="2800" dirty="0">
              <a:ln>
                <a:solidFill>
                  <a:srgbClr val="000090"/>
                </a:solidFill>
              </a:ln>
              <a:effectLst/>
            </a:endParaRPr>
          </a:p>
          <a:p>
            <a:pPr>
              <a:lnSpc>
                <a:spcPct val="150000"/>
              </a:lnSpc>
            </a:pPr>
            <a:r>
              <a:rPr lang="en-AU" sz="2800" dirty="0">
                <a:ln w="18415" cmpd="sng">
                  <a:solidFill>
                    <a:srgbClr val="000090"/>
                  </a:solidFill>
                  <a:prstDash val="solid"/>
                </a:ln>
                <a:effectLst/>
              </a:rPr>
              <a:t>Clear </a:t>
            </a:r>
            <a:r>
              <a:rPr lang="en-AU" sz="2800" dirty="0" smtClean="0">
                <a:ln w="18415" cmpd="sng">
                  <a:solidFill>
                    <a:srgbClr val="000090"/>
                  </a:solidFill>
                  <a:prstDash val="solid"/>
                </a:ln>
                <a:effectLst/>
              </a:rPr>
              <a:t>Goals</a:t>
            </a:r>
            <a:endParaRPr lang="en-AU" sz="2800" dirty="0">
              <a:ln w="18415" cmpd="sng">
                <a:solidFill>
                  <a:srgbClr val="000090"/>
                </a:solidFill>
                <a:prstDash val="solid"/>
              </a:ln>
              <a:effectLst/>
            </a:endParaRPr>
          </a:p>
          <a:p>
            <a:pPr>
              <a:lnSpc>
                <a:spcPct val="150000"/>
              </a:lnSpc>
            </a:pPr>
            <a:r>
              <a:rPr lang="en-AU" sz="2800" dirty="0">
                <a:ln w="18415" cmpd="sng">
                  <a:solidFill>
                    <a:srgbClr val="000090"/>
                  </a:solidFill>
                  <a:prstDash val="solid"/>
                </a:ln>
                <a:effectLst/>
              </a:rPr>
              <a:t>Unambiguous </a:t>
            </a:r>
            <a:r>
              <a:rPr lang="en-AU" sz="2800" dirty="0" smtClean="0">
                <a:ln w="18415" cmpd="sng">
                  <a:solidFill>
                    <a:srgbClr val="000090"/>
                  </a:solidFill>
                  <a:prstDash val="solid"/>
                </a:ln>
                <a:effectLst/>
              </a:rPr>
              <a:t>Feedback</a:t>
            </a:r>
            <a:endParaRPr lang="en-AU" sz="2800" dirty="0">
              <a:ln w="18415" cmpd="sng">
                <a:solidFill>
                  <a:srgbClr val="000090"/>
                </a:solidFill>
                <a:prstDash val="solid"/>
              </a:ln>
              <a:effectLst/>
            </a:endParaRPr>
          </a:p>
          <a:p>
            <a:pPr>
              <a:lnSpc>
                <a:spcPct val="150000"/>
              </a:lnSpc>
            </a:pPr>
            <a:r>
              <a:rPr lang="en-AU" sz="2800" dirty="0">
                <a:ln w="18415" cmpd="sng">
                  <a:solidFill>
                    <a:srgbClr val="000090"/>
                  </a:solidFill>
                  <a:prstDash val="solid"/>
                </a:ln>
                <a:effectLst/>
              </a:rPr>
              <a:t>Total </a:t>
            </a:r>
            <a:r>
              <a:rPr lang="en-AU" sz="2800" dirty="0" smtClean="0">
                <a:ln w="18415" cmpd="sng">
                  <a:solidFill>
                    <a:srgbClr val="000090"/>
                  </a:solidFill>
                  <a:prstDash val="solid"/>
                </a:ln>
                <a:effectLst/>
              </a:rPr>
              <a:t>Concentration</a:t>
            </a:r>
            <a:endParaRPr lang="en-AU" sz="2800" dirty="0">
              <a:ln w="18415" cmpd="sng">
                <a:solidFill>
                  <a:srgbClr val="000090"/>
                </a:solidFill>
                <a:prstDash val="solid"/>
              </a:ln>
              <a:effectLst/>
            </a:endParaRPr>
          </a:p>
        </p:txBody>
      </p:sp>
      <p:sp>
        <p:nvSpPr>
          <p:cNvPr id="124933" name="Rectangle 5"/>
          <p:cNvSpPr>
            <a:spLocks noGrp="1" noChangeArrowheads="1"/>
          </p:cNvSpPr>
          <p:nvPr>
            <p:ph sz="half" idx="2"/>
          </p:nvPr>
        </p:nvSpPr>
        <p:spPr>
          <a:xfrm>
            <a:off x="4652963" y="1600200"/>
            <a:ext cx="4033837" cy="4525963"/>
          </a:xfrm>
        </p:spPr>
        <p:txBody>
          <a:bodyPr>
            <a:normAutofit/>
          </a:bodyPr>
          <a:lstStyle/>
          <a:p>
            <a:pPr>
              <a:lnSpc>
                <a:spcPct val="150000"/>
              </a:lnSpc>
            </a:pPr>
            <a:r>
              <a:rPr lang="en-AU" sz="2800" dirty="0">
                <a:ln w="18415" cmpd="sng">
                  <a:solidFill>
                    <a:srgbClr val="000090"/>
                  </a:solidFill>
                  <a:prstDash val="solid"/>
                </a:ln>
                <a:effectLst/>
              </a:rPr>
              <a:t>Sense of Control</a:t>
            </a:r>
          </a:p>
          <a:p>
            <a:r>
              <a:rPr lang="en-AU" sz="2800" dirty="0" smtClean="0">
                <a:ln w="18415" cmpd="sng">
                  <a:solidFill>
                    <a:srgbClr val="000090"/>
                  </a:solidFill>
                  <a:prstDash val="solid"/>
                </a:ln>
                <a:effectLst/>
              </a:rPr>
              <a:t>Loss </a:t>
            </a:r>
            <a:r>
              <a:rPr lang="en-AU" sz="2800" dirty="0">
                <a:ln w="18415" cmpd="sng">
                  <a:solidFill>
                    <a:srgbClr val="000090"/>
                  </a:solidFill>
                  <a:prstDash val="solid"/>
                </a:ln>
                <a:effectLst/>
              </a:rPr>
              <a:t>of Self-Consciousness</a:t>
            </a:r>
          </a:p>
          <a:p>
            <a:pPr>
              <a:lnSpc>
                <a:spcPct val="150000"/>
              </a:lnSpc>
            </a:pPr>
            <a:r>
              <a:rPr lang="en-AU" sz="2800" dirty="0">
                <a:ln w="18415" cmpd="sng">
                  <a:solidFill>
                    <a:srgbClr val="000090"/>
                  </a:solidFill>
                  <a:prstDash val="solid"/>
                </a:ln>
                <a:effectLst/>
              </a:rPr>
              <a:t>Time Transformation</a:t>
            </a:r>
          </a:p>
          <a:p>
            <a:pPr>
              <a:lnSpc>
                <a:spcPct val="150000"/>
              </a:lnSpc>
            </a:pPr>
            <a:r>
              <a:rPr lang="en-AU" sz="2800" dirty="0">
                <a:ln w="18415" cmpd="sng">
                  <a:solidFill>
                    <a:srgbClr val="000090"/>
                  </a:solidFill>
                  <a:prstDash val="solid"/>
                </a:ln>
                <a:effectLst/>
              </a:rPr>
              <a:t>Autotelic </a:t>
            </a:r>
            <a:r>
              <a:rPr lang="en-AU" sz="2800" dirty="0" smtClean="0">
                <a:ln w="18415" cmpd="sng">
                  <a:solidFill>
                    <a:srgbClr val="000090"/>
                  </a:solidFill>
                  <a:prstDash val="solid"/>
                </a:ln>
                <a:effectLst/>
              </a:rPr>
              <a:t>Experience</a:t>
            </a:r>
            <a:endParaRPr lang="en-AU" sz="2800" dirty="0">
              <a:ln w="18415" cmpd="sng">
                <a:solidFill>
                  <a:srgbClr val="000090"/>
                </a:solidFill>
                <a:prstDash val="solid"/>
              </a:ln>
              <a:effectLst/>
            </a:endParaRPr>
          </a:p>
        </p:txBody>
      </p:sp>
    </p:spTree>
    <p:extLst>
      <p:ext uri="{BB962C8B-B14F-4D97-AF65-F5344CB8AC3E}">
        <p14:creationId xmlns:p14="http://schemas.microsoft.com/office/powerpoint/2010/main" val="249564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93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93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93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93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93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93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493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49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6323</TotalTime>
  <Words>708</Words>
  <Application>Microsoft Macintosh PowerPoint</Application>
  <PresentationFormat>On-screen Show (4:3)</PresentationFormat>
  <Paragraphs>127</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1_Office Theme</vt:lpstr>
      <vt:lpstr>Photo Editor Photo</vt:lpstr>
      <vt:lpstr>Flow: A mindful edge in performance </vt:lpstr>
      <vt:lpstr>My Background</vt:lpstr>
      <vt:lpstr>Mindfulness</vt:lpstr>
      <vt:lpstr>Flow</vt:lpstr>
      <vt:lpstr>PowerPoint Presentation</vt:lpstr>
      <vt:lpstr>PowerPoint Presentation</vt:lpstr>
      <vt:lpstr>Enhancing Flow, Enhancing Experience</vt:lpstr>
      <vt:lpstr>PowerPoint Presentation</vt:lpstr>
      <vt:lpstr>Dimensions of Flow</vt:lpstr>
      <vt:lpstr>Flow  Mindfulness</vt:lpstr>
      <vt:lpstr>Being Present</vt:lpstr>
      <vt:lpstr>The power of moving forward confidently in direction of what matters. . .</vt:lpstr>
      <vt:lpstr>PowerPoint Presentation</vt:lpstr>
      <vt:lpstr>Factors Found to Influence Flow  in elite sport Jackson (1995)</vt:lpstr>
      <vt:lpstr>Psychological Antecedents to Flow in Sport &amp; Related Settings</vt:lpstr>
      <vt:lpstr>3 key pre-conditions for Flow:</vt:lpstr>
      <vt:lpstr>A mindset that facilitates flow</vt:lpstr>
      <vt:lpstr>Being Mindful, Experiencing Flow</vt:lpstr>
      <vt:lpstr> The Power of the Present </vt:lpstr>
      <vt:lpstr>PowerPoint Presentation</vt:lpstr>
      <vt:lpstr>References &amp; Resources</vt:lpstr>
    </vt:vector>
  </TitlesOfParts>
  <Company>University of Queensland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  Riek</dc:creator>
  <cp:lastModifiedBy>Sue Jackson</cp:lastModifiedBy>
  <cp:revision>173</cp:revision>
  <cp:lastPrinted>2012-04-27T01:29:53Z</cp:lastPrinted>
  <dcterms:created xsi:type="dcterms:W3CDTF">2012-02-18T21:38:31Z</dcterms:created>
  <dcterms:modified xsi:type="dcterms:W3CDTF">2013-07-21T10:48:16Z</dcterms:modified>
</cp:coreProperties>
</file>